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61" r:id="rId8"/>
    <p:sldId id="264" r:id="rId9"/>
    <p:sldId id="265" r:id="rId10"/>
    <p:sldId id="266" r:id="rId11"/>
    <p:sldId id="267" r:id="rId12"/>
    <p:sldId id="262" r:id="rId13"/>
    <p:sldId id="263" r:id="rId14"/>
    <p:sldId id="268"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773A9-C598-4D27-851A-CC45C061E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2AA1AC-5D2A-4AEB-A65D-4E744CC83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21976-02AF-4C0C-B8F0-8006401FEF70}"/>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2B7B09EB-FAB4-4F5B-9630-E5B70D05F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44B7D-55B5-46F6-907F-042019F09B4D}"/>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247019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C630-1EC5-4B5B-A4B1-6DD21DC548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16C03-7A59-4A60-AA0F-7D43F5CA96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FADA4-C5CE-4859-9FEB-FDAD9C3E5184}"/>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0478720C-6A80-4076-8A37-331F88BFD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D6056-D75E-48DC-98F3-2AF0FEDD6EA1}"/>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12789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778EC0-FC16-4FFB-BADF-55A34C44E3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605FFC-CA6E-4EF2-BFE1-1246E3BFB8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7E9FE-E096-4141-A66C-1ADAF6B72F69}"/>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3B18B41B-E769-47A6-BF94-119591578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C4FAB-DE46-4026-949A-FBCD310025AC}"/>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689249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C17F0-C589-474E-B829-E0B54C4D0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1F38F-8075-4829-87D7-3264DB610D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DA953-FFAB-4FF1-9E86-75DF9C108607}"/>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44D731BB-FD7B-40B0-89D6-16CCDF6F8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47D6-6DCF-4899-BBEC-2D419B6F3BD5}"/>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32370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1A891-09EE-496B-B447-A78F2F0BB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9468D6-E8FC-490A-90F4-CFDF11455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A53A15-F306-46A6-A212-079848D8AB64}"/>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8009494A-CE58-431E-AC79-1DBB7FDE0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DAD2E-7A01-4452-B444-5B0AC169AFA0}"/>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11975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2CFC-A33B-49AC-A050-E42C392BA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3520B-2B43-4711-A276-44CBD80302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0ACA7-746C-4E69-BC8F-3771537C2F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59896A-1798-43D3-B6DF-3F758E497D29}"/>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6" name="Footer Placeholder 5">
            <a:extLst>
              <a:ext uri="{FF2B5EF4-FFF2-40B4-BE49-F238E27FC236}">
                <a16:creationId xmlns:a16="http://schemas.microsoft.com/office/drawing/2014/main" id="{ADD9EC81-29BB-40C9-9ED6-82D3DF16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5E61D-56AD-419D-BB9B-E838B335FFA2}"/>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18274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13D6-9FD0-4A7F-A8E7-C1830E7A9B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F2CF7-7B8F-4F21-9988-EC383ED23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2A486F-293B-4193-9833-525BD529C5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B7759-8D22-4FBD-9272-A5F475535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1B4494-736A-440D-AE5F-5C5530448F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88E982-2021-4091-935D-DA7B09BC4A2C}"/>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8" name="Footer Placeholder 7">
            <a:extLst>
              <a:ext uri="{FF2B5EF4-FFF2-40B4-BE49-F238E27FC236}">
                <a16:creationId xmlns:a16="http://schemas.microsoft.com/office/drawing/2014/main" id="{378BDF04-CAE3-468D-AFAA-FF8C44FCA1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CC191-04FC-4D00-AA7B-6B50FA9D7BF7}"/>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407688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5161-F305-4A1B-9EEF-B359CDB77F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21461B-92FA-40AE-A9F2-8906ED8C2478}"/>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4" name="Footer Placeholder 3">
            <a:extLst>
              <a:ext uri="{FF2B5EF4-FFF2-40B4-BE49-F238E27FC236}">
                <a16:creationId xmlns:a16="http://schemas.microsoft.com/office/drawing/2014/main" id="{9E620414-B93B-4527-9836-C967F3F03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C9337-FA6A-4EAF-95C6-517D7A07C458}"/>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20173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8E727-1B19-4102-A352-FD6FBCCAECF9}"/>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3" name="Footer Placeholder 2">
            <a:extLst>
              <a:ext uri="{FF2B5EF4-FFF2-40B4-BE49-F238E27FC236}">
                <a16:creationId xmlns:a16="http://schemas.microsoft.com/office/drawing/2014/main" id="{761FAE78-7806-4F3D-9A0B-72D388A9AA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1D0C3-A57C-48BD-80E6-B0A8DEEE1554}"/>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17449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2245-93E7-4307-85C4-FB3743651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5F90E1-6E4C-430A-8E8E-70062F2789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506CB-B5E0-4A81-8C46-8D8F0C0E0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FAED2A-35F2-419B-9194-80D76077AD59}"/>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6" name="Footer Placeholder 5">
            <a:extLst>
              <a:ext uri="{FF2B5EF4-FFF2-40B4-BE49-F238E27FC236}">
                <a16:creationId xmlns:a16="http://schemas.microsoft.com/office/drawing/2014/main" id="{83869CA5-1936-4B95-B1D7-B0DFAACF0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EA1CE-BAB1-402D-ABEC-F7467EFE63E0}"/>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104836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420A-0781-4CCA-BD6D-366C28176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BFB398-26B1-401F-B18A-90B459A1B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3FFCAF-E18F-44E9-A418-648615D97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1F0FBC-54ED-474E-9DEE-8CA3AD25479F}"/>
              </a:ext>
            </a:extLst>
          </p:cNvPr>
          <p:cNvSpPr>
            <a:spLocks noGrp="1"/>
          </p:cNvSpPr>
          <p:nvPr>
            <p:ph type="dt" sz="half" idx="10"/>
          </p:nvPr>
        </p:nvSpPr>
        <p:spPr/>
        <p:txBody>
          <a:bodyPr/>
          <a:lstStyle/>
          <a:p>
            <a:fld id="{50D29233-AE93-4A8B-9CD7-E522C55A0CC6}" type="datetimeFigureOut">
              <a:rPr lang="en-US" smtClean="0"/>
              <a:t>1/19/2020</a:t>
            </a:fld>
            <a:endParaRPr lang="en-US"/>
          </a:p>
        </p:txBody>
      </p:sp>
      <p:sp>
        <p:nvSpPr>
          <p:cNvPr id="6" name="Footer Placeholder 5">
            <a:extLst>
              <a:ext uri="{FF2B5EF4-FFF2-40B4-BE49-F238E27FC236}">
                <a16:creationId xmlns:a16="http://schemas.microsoft.com/office/drawing/2014/main" id="{231A6996-144E-4E51-8F1F-E8198FFCB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54AAB-94A2-4F5B-91A9-4084CE892FD7}"/>
              </a:ext>
            </a:extLst>
          </p:cNvPr>
          <p:cNvSpPr>
            <a:spLocks noGrp="1"/>
          </p:cNvSpPr>
          <p:nvPr>
            <p:ph type="sldNum" sz="quarter" idx="12"/>
          </p:nvPr>
        </p:nvSpPr>
        <p:spPr/>
        <p:txBody>
          <a:bodyPr/>
          <a:lstStyle/>
          <a:p>
            <a:fld id="{07363EC8-C3A7-4D5B-96FE-F657ECCDC554}" type="slidenum">
              <a:rPr lang="en-US" smtClean="0"/>
              <a:t>‹#›</a:t>
            </a:fld>
            <a:endParaRPr lang="en-US"/>
          </a:p>
        </p:txBody>
      </p:sp>
    </p:spTree>
    <p:extLst>
      <p:ext uri="{BB962C8B-B14F-4D97-AF65-F5344CB8AC3E}">
        <p14:creationId xmlns:p14="http://schemas.microsoft.com/office/powerpoint/2010/main" val="334040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33F5A-29F1-413B-84A6-56AD709642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848918-9A7C-4853-964A-2F8297277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94F66-9F12-4AAD-8229-BD39FEC0E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29233-AE93-4A8B-9CD7-E522C55A0CC6}" type="datetimeFigureOut">
              <a:rPr lang="en-US" smtClean="0"/>
              <a:t>1/19/2020</a:t>
            </a:fld>
            <a:endParaRPr lang="en-US"/>
          </a:p>
        </p:txBody>
      </p:sp>
      <p:sp>
        <p:nvSpPr>
          <p:cNvPr id="5" name="Footer Placeholder 4">
            <a:extLst>
              <a:ext uri="{FF2B5EF4-FFF2-40B4-BE49-F238E27FC236}">
                <a16:creationId xmlns:a16="http://schemas.microsoft.com/office/drawing/2014/main" id="{94A712B7-8F7D-48C2-9A1C-5501B7B2C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731A9E-C0BB-4A32-9735-27A34F0EE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63EC8-C3A7-4D5B-96FE-F657ECCDC554}" type="slidenum">
              <a:rPr lang="en-US" smtClean="0"/>
              <a:t>‹#›</a:t>
            </a:fld>
            <a:endParaRPr lang="en-US"/>
          </a:p>
        </p:txBody>
      </p:sp>
    </p:spTree>
    <p:extLst>
      <p:ext uri="{BB962C8B-B14F-4D97-AF65-F5344CB8AC3E}">
        <p14:creationId xmlns:p14="http://schemas.microsoft.com/office/powerpoint/2010/main" val="2450560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B4EC-2D4B-4EB7-8C2B-09E5E4BA1B4F}"/>
              </a:ext>
            </a:extLst>
          </p:cNvPr>
          <p:cNvSpPr>
            <a:spLocks noGrp="1"/>
          </p:cNvSpPr>
          <p:nvPr>
            <p:ph type="ctrTitle"/>
          </p:nvPr>
        </p:nvSpPr>
        <p:spPr>
          <a:xfrm>
            <a:off x="467292" y="182881"/>
            <a:ext cx="7072991" cy="1176130"/>
          </a:xfrm>
        </p:spPr>
        <p:txBody>
          <a:bodyPr>
            <a:no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Density-dependent and Density-independent Events</a:t>
            </a:r>
          </a:p>
        </p:txBody>
      </p:sp>
      <p:sp>
        <p:nvSpPr>
          <p:cNvPr id="3" name="Subtitle 2">
            <a:extLst>
              <a:ext uri="{FF2B5EF4-FFF2-40B4-BE49-F238E27FC236}">
                <a16:creationId xmlns:a16="http://schemas.microsoft.com/office/drawing/2014/main" id="{391D6A0B-A861-4118-8F08-1728D4D3B24C}"/>
              </a:ext>
            </a:extLst>
          </p:cNvPr>
          <p:cNvSpPr>
            <a:spLocks noGrp="1"/>
          </p:cNvSpPr>
          <p:nvPr>
            <p:ph type="subTitle" idx="1"/>
          </p:nvPr>
        </p:nvSpPr>
        <p:spPr>
          <a:xfrm>
            <a:off x="2348897" y="5866737"/>
            <a:ext cx="9144000" cy="808382"/>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role of catastrophic events, introduced predators and competitors in endangerment. </a:t>
            </a:r>
          </a:p>
        </p:txBody>
      </p:sp>
    </p:spTree>
    <p:extLst>
      <p:ext uri="{BB962C8B-B14F-4D97-AF65-F5344CB8AC3E}">
        <p14:creationId xmlns:p14="http://schemas.microsoft.com/office/powerpoint/2010/main" val="12527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1B7B-9FC3-416E-AA58-9B005F85804B}"/>
              </a:ext>
            </a:extLst>
          </p:cNvPr>
          <p:cNvSpPr>
            <a:spLocks noGrp="1"/>
          </p:cNvSpPr>
          <p:nvPr>
            <p:ph type="title"/>
          </p:nvPr>
        </p:nvSpPr>
        <p:spPr>
          <a:xfrm>
            <a:off x="1752407" y="267332"/>
            <a:ext cx="4343593" cy="956557"/>
          </a:xfrm>
        </p:spPr>
        <p:txBody>
          <a:bodyPr>
            <a:normAutofit fontScale="90000"/>
          </a:bodyPr>
          <a:lstStyle/>
          <a:p>
            <a:r>
              <a:rPr lang="en-US" sz="3600" dirty="0">
                <a:latin typeface="Times New Roman" panose="02020603050405020304" pitchFamily="18" charset="0"/>
                <a:cs typeface="Times New Roman" panose="02020603050405020304" pitchFamily="18" charset="0"/>
              </a:rPr>
              <a:t>Freshwater Communities</a:t>
            </a:r>
          </a:p>
        </p:txBody>
      </p:sp>
      <p:pic>
        <p:nvPicPr>
          <p:cNvPr id="5" name="Content Placeholder 4">
            <a:extLst>
              <a:ext uri="{FF2B5EF4-FFF2-40B4-BE49-F238E27FC236}">
                <a16:creationId xmlns:a16="http://schemas.microsoft.com/office/drawing/2014/main" id="{BC37D6E1-069A-43B1-BFC9-85ADFE989B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5407" y="267332"/>
            <a:ext cx="4129252" cy="6323336"/>
          </a:xfrm>
        </p:spPr>
      </p:pic>
      <p:sp>
        <p:nvSpPr>
          <p:cNvPr id="8" name="TextBox 7">
            <a:extLst>
              <a:ext uri="{FF2B5EF4-FFF2-40B4-BE49-F238E27FC236}">
                <a16:creationId xmlns:a16="http://schemas.microsoft.com/office/drawing/2014/main" id="{DE560E21-F282-441B-A607-4918E7E5E252}"/>
              </a:ext>
            </a:extLst>
          </p:cNvPr>
          <p:cNvSpPr txBox="1"/>
          <p:nvPr/>
        </p:nvSpPr>
        <p:spPr>
          <a:xfrm>
            <a:off x="417341" y="1153505"/>
            <a:ext cx="6799385" cy="5016758"/>
          </a:xfrm>
          <a:prstGeom prst="rect">
            <a:avLst/>
          </a:prstGeom>
          <a:noFill/>
        </p:spPr>
        <p:txBody>
          <a:bodyPr wrap="square" rtlCol="0">
            <a:spAutoFit/>
          </a:bodyPr>
          <a:lstStyle/>
          <a:p>
            <a:pPr marL="457200" indent="-457200">
              <a:buFont typeface="+mj-lt"/>
              <a:buAutoNum type="alphaLcPeriod" startAt="3"/>
            </a:pP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tends to form a monoculture, so all other plant species associated with the </a:t>
            </a:r>
            <a:r>
              <a:rPr lang="en-US" sz="2000" i="1" dirty="0">
                <a:latin typeface="Times New Roman" panose="02020603050405020304" pitchFamily="18" charset="0"/>
                <a:cs typeface="Times New Roman" panose="02020603050405020304" pitchFamily="18" charset="0"/>
              </a:rPr>
              <a:t>Typha</a:t>
            </a:r>
            <a:r>
              <a:rPr lang="en-US" sz="2000" dirty="0">
                <a:latin typeface="Times New Roman" panose="02020603050405020304" pitchFamily="18" charset="0"/>
                <a:cs typeface="Times New Roman" panose="02020603050405020304" pitchFamily="18" charset="0"/>
              </a:rPr>
              <a:t> community are eliminated as well.</a:t>
            </a:r>
          </a:p>
          <a:p>
            <a:pPr marL="457200" indent="-457200">
              <a:buFont typeface="+mj-lt"/>
              <a:buAutoNum type="alphaLcPeriod" startAt="3"/>
            </a:pPr>
            <a:r>
              <a:rPr lang="en-US" sz="2000" dirty="0">
                <a:latin typeface="Times New Roman" panose="02020603050405020304" pitchFamily="18" charset="0"/>
                <a:cs typeface="Times New Roman" panose="02020603050405020304" pitchFamily="18" charset="0"/>
              </a:rPr>
              <a:t>Phragmites also invades freshwater marsh communities that tend to have much higher plant diversity than brackish and saltwater communities.</a:t>
            </a:r>
          </a:p>
          <a:p>
            <a:pPr marL="457200" indent="-457200">
              <a:buFont typeface="+mj-lt"/>
              <a:buAutoNum type="alphaLcPeriod" startAt="3"/>
            </a:pPr>
            <a:r>
              <a:rPr lang="en-US" sz="2000" dirty="0">
                <a:latin typeface="Times New Roman" panose="02020603050405020304" pitchFamily="18" charset="0"/>
                <a:cs typeface="Times New Roman" panose="02020603050405020304" pitchFamily="18" charset="0"/>
              </a:rPr>
              <a:t>One of the species inhabiting some of the freshwater tidal marshes of the river is </a:t>
            </a:r>
            <a:r>
              <a:rPr lang="en-US" sz="2000" i="1" dirty="0" err="1">
                <a:latin typeface="Times New Roman" panose="02020603050405020304" pitchFamily="18" charset="0"/>
                <a:cs typeface="Times New Roman" panose="02020603050405020304" pitchFamily="18" charset="0"/>
              </a:rPr>
              <a:t>Orontium</a:t>
            </a:r>
            <a:r>
              <a:rPr lang="en-US" sz="2000" dirty="0">
                <a:latin typeface="Times New Roman" panose="02020603050405020304" pitchFamily="18" charset="0"/>
                <a:cs typeface="Times New Roman" panose="02020603050405020304" pitchFamily="18" charset="0"/>
              </a:rPr>
              <a:t> (right)- a mono-species genus endemic primarily to the eastern U.S. coastal plain.</a:t>
            </a:r>
          </a:p>
          <a:p>
            <a:pPr marL="457200" indent="-457200">
              <a:buFont typeface="+mj-lt"/>
              <a:buAutoNum type="alphaLcPeriod" startAt="3"/>
            </a:pPr>
            <a:r>
              <a:rPr lang="en-US" sz="2000" dirty="0">
                <a:latin typeface="Times New Roman" panose="02020603050405020304" pitchFamily="18" charset="0"/>
                <a:cs typeface="Times New Roman" panose="02020603050405020304" pitchFamily="18" charset="0"/>
              </a:rPr>
              <a:t>The species occurs only locally in these marshes, so it is vulnerable to extirpation by community conversion to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a:t>
            </a:r>
          </a:p>
          <a:p>
            <a:pPr marL="457200" indent="-457200">
              <a:buFont typeface="+mj-lt"/>
              <a:buAutoNum type="alphaLcPeriod" startAt="3"/>
            </a:pPr>
            <a:r>
              <a:rPr lang="en-US" sz="2000" dirty="0">
                <a:latin typeface="Times New Roman" panose="02020603050405020304" pitchFamily="18" charset="0"/>
                <a:cs typeface="Times New Roman" panose="02020603050405020304" pitchFamily="18" charset="0"/>
              </a:rPr>
              <a:t>Fortunately, freshwater tidal communities have proven more resistant to invasion, so the threat of extirpation is not imminent.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73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8831-8000-4AF9-967B-254E970D1D39}"/>
              </a:ext>
            </a:extLst>
          </p:cNvPr>
          <p:cNvSpPr>
            <a:spLocks noGrp="1"/>
          </p:cNvSpPr>
          <p:nvPr>
            <p:ph type="title"/>
          </p:nvPr>
        </p:nvSpPr>
        <p:spPr>
          <a:xfrm>
            <a:off x="1372770" y="161216"/>
            <a:ext cx="3860409" cy="998806"/>
          </a:xfrm>
        </p:spPr>
        <p:txBody>
          <a:bodyPr>
            <a:normAutofit/>
          </a:bodyPr>
          <a:lstStyle/>
          <a:p>
            <a:r>
              <a:rPr lang="en-US" sz="3600" dirty="0">
                <a:latin typeface="Times New Roman" panose="02020603050405020304" pitchFamily="18" charset="0"/>
                <a:cs typeface="Times New Roman" panose="02020603050405020304" pitchFamily="18" charset="0"/>
              </a:rPr>
              <a:t>Effects on Wildlife</a:t>
            </a:r>
          </a:p>
        </p:txBody>
      </p:sp>
      <p:pic>
        <p:nvPicPr>
          <p:cNvPr id="5" name="Content Placeholder 4">
            <a:extLst>
              <a:ext uri="{FF2B5EF4-FFF2-40B4-BE49-F238E27FC236}">
                <a16:creationId xmlns:a16="http://schemas.microsoft.com/office/drawing/2014/main" id="{BCFD5B6A-7282-4D95-99F8-C2E940EAFC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952" y="1321238"/>
            <a:ext cx="4990046" cy="3749832"/>
          </a:xfrm>
        </p:spPr>
      </p:pic>
      <p:sp>
        <p:nvSpPr>
          <p:cNvPr id="6" name="TextBox 5">
            <a:extLst>
              <a:ext uri="{FF2B5EF4-FFF2-40B4-BE49-F238E27FC236}">
                <a16:creationId xmlns:a16="http://schemas.microsoft.com/office/drawing/2014/main" id="{D12074B0-D8BD-42FD-912A-739659517FCA}"/>
              </a:ext>
            </a:extLst>
          </p:cNvPr>
          <p:cNvSpPr txBox="1"/>
          <p:nvPr/>
        </p:nvSpPr>
        <p:spPr>
          <a:xfrm>
            <a:off x="807952" y="5393502"/>
            <a:ext cx="4990046"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Populations of the Virginia Rail appeared to decline with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invasion.</a:t>
            </a:r>
          </a:p>
        </p:txBody>
      </p:sp>
      <p:sp>
        <p:nvSpPr>
          <p:cNvPr id="7" name="TextBox 6">
            <a:extLst>
              <a:ext uri="{FF2B5EF4-FFF2-40B4-BE49-F238E27FC236}">
                <a16:creationId xmlns:a16="http://schemas.microsoft.com/office/drawing/2014/main" id="{7B819A1D-4E1D-446D-A4BF-EE775858AAC6}"/>
              </a:ext>
            </a:extLst>
          </p:cNvPr>
          <p:cNvSpPr txBox="1"/>
          <p:nvPr/>
        </p:nvSpPr>
        <p:spPr>
          <a:xfrm>
            <a:off x="6215269" y="400809"/>
            <a:ext cx="5552661" cy="6247864"/>
          </a:xfrm>
          <a:prstGeom prst="rect">
            <a:avLst/>
          </a:prstGeom>
          <a:noFill/>
        </p:spPr>
        <p:txBody>
          <a:bodyPr wrap="square" rtlCol="0">
            <a:spAutoFit/>
          </a:bodyPr>
          <a:lstStyle/>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Conversion to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has affected wildlife communities of these marshes as well.</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The Muskrat and other species feed on the roots of cattails, so densities drop in their absence.</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Some bird species that use vegetation primarily for cover and nest sites appear less affected or positively affected by stand conversion.</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Others species such as the Virginia Rail appear negatively affected, possibly because of change in the nature of the feeding habitat.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tends to raise the height of marsh vegetation, which makes substrates drier.</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In general, it appears that only a subset of birds inhabiting marshes can also occupy reeds.  </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Moreover, </a:t>
            </a: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provides an avenue of invasion for bird species usually associated with shrubby marsh borders, thereby changing the nature of the marsh bird community.</a:t>
            </a:r>
          </a:p>
          <a:p>
            <a:pPr marL="457200" indent="-457200">
              <a:buFont typeface="+mj-lt"/>
              <a:buAutoNum type="alphaLcPeriod" startAt="8"/>
            </a:pPr>
            <a:r>
              <a:rPr lang="en-US" sz="2000" dirty="0">
                <a:latin typeface="Times New Roman" panose="02020603050405020304" pitchFamily="18" charset="0"/>
                <a:cs typeface="Times New Roman" panose="02020603050405020304" pitchFamily="18" charset="0"/>
              </a:rPr>
              <a:t>As with plants, rare species are potentially most vulnerable to such habitat conversion. </a:t>
            </a:r>
          </a:p>
        </p:txBody>
      </p:sp>
    </p:spTree>
    <p:extLst>
      <p:ext uri="{BB962C8B-B14F-4D97-AF65-F5344CB8AC3E}">
        <p14:creationId xmlns:p14="http://schemas.microsoft.com/office/powerpoint/2010/main" val="12111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1624-9AB6-4137-9E1C-18E731DB4DB9}"/>
              </a:ext>
            </a:extLst>
          </p:cNvPr>
          <p:cNvSpPr>
            <a:spLocks noGrp="1"/>
          </p:cNvSpPr>
          <p:nvPr>
            <p:ph type="title"/>
          </p:nvPr>
        </p:nvSpPr>
        <p:spPr>
          <a:xfrm>
            <a:off x="1328798" y="0"/>
            <a:ext cx="4633660" cy="1041009"/>
          </a:xfrm>
        </p:spPr>
        <p:txBody>
          <a:bodyPr>
            <a:normAutofit/>
          </a:bodyPr>
          <a:lstStyle/>
          <a:p>
            <a:r>
              <a:rPr lang="en-US" sz="3600" dirty="0">
                <a:latin typeface="Times New Roman" panose="02020603050405020304" pitchFamily="18" charset="0"/>
                <a:cs typeface="Times New Roman" panose="02020603050405020304" pitchFamily="18" charset="0"/>
              </a:rPr>
              <a:t>Introduced Competitors</a:t>
            </a:r>
          </a:p>
        </p:txBody>
      </p:sp>
      <p:pic>
        <p:nvPicPr>
          <p:cNvPr id="7" name="Content Placeholder 6">
            <a:extLst>
              <a:ext uri="{FF2B5EF4-FFF2-40B4-BE49-F238E27FC236}">
                <a16:creationId xmlns:a16="http://schemas.microsoft.com/office/drawing/2014/main" id="{CEF1BF10-A32F-4A2F-9239-31AABD2205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6187" y="285498"/>
            <a:ext cx="4633660" cy="3475245"/>
          </a:xfrm>
        </p:spPr>
      </p:pic>
      <p:sp>
        <p:nvSpPr>
          <p:cNvPr id="3" name="TextBox 2">
            <a:extLst>
              <a:ext uri="{FF2B5EF4-FFF2-40B4-BE49-F238E27FC236}">
                <a16:creationId xmlns:a16="http://schemas.microsoft.com/office/drawing/2014/main" id="{3C682535-5AE8-4E71-89E6-ED76E35903AA}"/>
              </a:ext>
            </a:extLst>
          </p:cNvPr>
          <p:cNvSpPr txBox="1"/>
          <p:nvPr/>
        </p:nvSpPr>
        <p:spPr>
          <a:xfrm>
            <a:off x="412153" y="1041009"/>
            <a:ext cx="6466950"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Invasive species may act as competitors and eliminate other species from systems, as we have seen in the case of Phragmites.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Introduced species may also act as competitors, as does the European Starling.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hole-nesting species is documented to compete with native hole-nesters, including the Eastern Bluebird and woodpecker species for nest sites.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in this case the European Starling is ecologically distinct enough from native species that it has not completely displaced any.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Continental species also appear to be effective competitors for species such as this one, with the aggressive Eastern Bluebird able to defend itself against competitors successfully.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More insidious is the effect of introduced species like the Japanese White-eye on island fauna.</a:t>
            </a:r>
          </a:p>
        </p:txBody>
      </p:sp>
      <p:sp>
        <p:nvSpPr>
          <p:cNvPr id="4" name="TextBox 3">
            <a:extLst>
              <a:ext uri="{FF2B5EF4-FFF2-40B4-BE49-F238E27FC236}">
                <a16:creationId xmlns:a16="http://schemas.microsoft.com/office/drawing/2014/main" id="{AE4270A2-0701-4824-86E9-D39C18E53E5B}"/>
              </a:ext>
            </a:extLst>
          </p:cNvPr>
          <p:cNvSpPr txBox="1"/>
          <p:nvPr/>
        </p:nvSpPr>
        <p:spPr>
          <a:xfrm>
            <a:off x="6879103" y="4783016"/>
            <a:ext cx="4900744"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this case, when they invade native forest, they out-compete native Hawaiian honeycreepers for food, which leaves their offspring underweight and more susceptible to disease.</a:t>
            </a:r>
          </a:p>
        </p:txBody>
      </p:sp>
      <p:sp>
        <p:nvSpPr>
          <p:cNvPr id="5" name="TextBox 4">
            <a:extLst>
              <a:ext uri="{FF2B5EF4-FFF2-40B4-BE49-F238E27FC236}">
                <a16:creationId xmlns:a16="http://schemas.microsoft.com/office/drawing/2014/main" id="{215DD3A2-5C5F-4E18-B055-E7AF1AC98C20}"/>
              </a:ext>
            </a:extLst>
          </p:cNvPr>
          <p:cNvSpPr txBox="1"/>
          <p:nvPr/>
        </p:nvSpPr>
        <p:spPr>
          <a:xfrm>
            <a:off x="7146187" y="3810214"/>
            <a:ext cx="463366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iridescent plumage and yellow bill of this European starling is indicative of spring plumage.</a:t>
            </a:r>
          </a:p>
        </p:txBody>
      </p:sp>
    </p:spTree>
    <p:extLst>
      <p:ext uri="{BB962C8B-B14F-4D97-AF65-F5344CB8AC3E}">
        <p14:creationId xmlns:p14="http://schemas.microsoft.com/office/powerpoint/2010/main" val="113313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26FC-82AE-47F7-BD5C-64250F9B057A}"/>
              </a:ext>
            </a:extLst>
          </p:cNvPr>
          <p:cNvSpPr>
            <a:spLocks noGrp="1"/>
          </p:cNvSpPr>
          <p:nvPr>
            <p:ph type="title"/>
          </p:nvPr>
        </p:nvSpPr>
        <p:spPr>
          <a:xfrm>
            <a:off x="1003442" y="109413"/>
            <a:ext cx="4047699" cy="1148142"/>
          </a:xfrm>
        </p:spPr>
        <p:txBody>
          <a:bodyPr>
            <a:normAutofit/>
          </a:bodyPr>
          <a:lstStyle/>
          <a:p>
            <a:r>
              <a:rPr lang="en-US" sz="3600" dirty="0">
                <a:latin typeface="Times New Roman" panose="02020603050405020304" pitchFamily="18" charset="0"/>
                <a:cs typeface="Times New Roman" panose="02020603050405020304" pitchFamily="18" charset="0"/>
              </a:rPr>
              <a:t>Introduced Predators</a:t>
            </a:r>
          </a:p>
        </p:txBody>
      </p:sp>
      <p:pic>
        <p:nvPicPr>
          <p:cNvPr id="5" name="Content Placeholder 4">
            <a:extLst>
              <a:ext uri="{FF2B5EF4-FFF2-40B4-BE49-F238E27FC236}">
                <a16:creationId xmlns:a16="http://schemas.microsoft.com/office/drawing/2014/main" id="{EEDAE308-5EB7-4BFE-9AD1-67A811A30A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313" y="1120847"/>
            <a:ext cx="5285958" cy="3570424"/>
          </a:xfrm>
        </p:spPr>
      </p:pic>
      <p:sp>
        <p:nvSpPr>
          <p:cNvPr id="3" name="TextBox 2">
            <a:extLst>
              <a:ext uri="{FF2B5EF4-FFF2-40B4-BE49-F238E27FC236}">
                <a16:creationId xmlns:a16="http://schemas.microsoft.com/office/drawing/2014/main" id="{AE3C475E-C5CC-4EFD-A2D0-CF600627E5E9}"/>
              </a:ext>
            </a:extLst>
          </p:cNvPr>
          <p:cNvSpPr txBox="1"/>
          <p:nvPr/>
        </p:nvSpPr>
        <p:spPr>
          <a:xfrm>
            <a:off x="384313" y="4964278"/>
            <a:ext cx="5286785"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Marianas Fruit Dove was one of the first native birds to disappear on Guam after the introduction of the Brown Tree Snake.</a:t>
            </a:r>
          </a:p>
        </p:txBody>
      </p:sp>
      <p:sp>
        <p:nvSpPr>
          <p:cNvPr id="4" name="TextBox 3">
            <a:extLst>
              <a:ext uri="{FF2B5EF4-FFF2-40B4-BE49-F238E27FC236}">
                <a16:creationId xmlns:a16="http://schemas.microsoft.com/office/drawing/2014/main" id="{171F477E-BEB5-4127-AC3A-C837BA08AC0D}"/>
              </a:ext>
            </a:extLst>
          </p:cNvPr>
          <p:cNvSpPr txBox="1"/>
          <p:nvPr/>
        </p:nvSpPr>
        <p:spPr>
          <a:xfrm>
            <a:off x="5758972" y="151179"/>
            <a:ext cx="6048715" cy="655564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Invasive species may also be predators on native species.  As is often the case, the most catastrophic cases involve island communities that have evolved in isolation from predators.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Brown Tree Snake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Brown Tree Snake, native to the Australia-Melanesia region, was transported to Guam via military shipments at the close of World War II.</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In the absence of natural controls, it underwent exponential population growth, preying upon native birds and reptiles and reaching densities of 100/ha.</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By the 1980s, or in about 40 years, the native birds, bats and reptiles of Guam had been almost completely eliminated.</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Since the disappearance of their seed dispersers, the native forest trees of Guam have also begun to decline.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Hence, the introduction of a single predator has been responsible for the near complete collapse of the native ecosystem.</a:t>
            </a:r>
          </a:p>
        </p:txBody>
      </p:sp>
    </p:spTree>
    <p:extLst>
      <p:ext uri="{BB962C8B-B14F-4D97-AF65-F5344CB8AC3E}">
        <p14:creationId xmlns:p14="http://schemas.microsoft.com/office/powerpoint/2010/main" val="264545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ABD2-BEF1-413A-B34D-8A82A3B97C1B}"/>
              </a:ext>
            </a:extLst>
          </p:cNvPr>
          <p:cNvSpPr>
            <a:spLocks noGrp="1"/>
          </p:cNvSpPr>
          <p:nvPr>
            <p:ph type="title"/>
          </p:nvPr>
        </p:nvSpPr>
        <p:spPr>
          <a:xfrm>
            <a:off x="2025634" y="53569"/>
            <a:ext cx="3057939" cy="986597"/>
          </a:xfrm>
        </p:spPr>
        <p:txBody>
          <a:bodyPr>
            <a:normAutofit/>
          </a:bodyPr>
          <a:lstStyle/>
          <a:p>
            <a:r>
              <a:rPr lang="en-US" sz="3600" dirty="0">
                <a:latin typeface="Times New Roman" panose="02020603050405020304" pitchFamily="18" charset="0"/>
                <a:cs typeface="Times New Roman" panose="02020603050405020304" pitchFamily="18" charset="0"/>
              </a:rPr>
              <a:t>Control Efforts</a:t>
            </a:r>
          </a:p>
        </p:txBody>
      </p:sp>
      <p:pic>
        <p:nvPicPr>
          <p:cNvPr id="5" name="Content Placeholder 4">
            <a:extLst>
              <a:ext uri="{FF2B5EF4-FFF2-40B4-BE49-F238E27FC236}">
                <a16:creationId xmlns:a16="http://schemas.microsoft.com/office/drawing/2014/main" id="{A6F7002C-B3AD-42E1-9B16-8AECB7150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5576" y="217214"/>
            <a:ext cx="3670997" cy="5419311"/>
          </a:xfrm>
        </p:spPr>
      </p:pic>
      <p:sp>
        <p:nvSpPr>
          <p:cNvPr id="6" name="TextBox 5">
            <a:extLst>
              <a:ext uri="{FF2B5EF4-FFF2-40B4-BE49-F238E27FC236}">
                <a16:creationId xmlns:a16="http://schemas.microsoft.com/office/drawing/2014/main" id="{B1BD37FC-B548-489F-8775-5E36B5303ACF}"/>
              </a:ext>
            </a:extLst>
          </p:cNvPr>
          <p:cNvSpPr txBox="1"/>
          <p:nvPr/>
        </p:nvSpPr>
        <p:spPr>
          <a:xfrm>
            <a:off x="6740720" y="5810584"/>
            <a:ext cx="512070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Marianas Crows have been brought into a captive breeding facility.</a:t>
            </a:r>
          </a:p>
        </p:txBody>
      </p:sp>
      <p:sp>
        <p:nvSpPr>
          <p:cNvPr id="7" name="TextBox 6">
            <a:extLst>
              <a:ext uri="{FF2B5EF4-FFF2-40B4-BE49-F238E27FC236}">
                <a16:creationId xmlns:a16="http://schemas.microsoft.com/office/drawing/2014/main" id="{F9E4C957-19F9-4381-8BF3-861358E186AE}"/>
              </a:ext>
            </a:extLst>
          </p:cNvPr>
          <p:cNvSpPr txBox="1"/>
          <p:nvPr/>
        </p:nvSpPr>
        <p:spPr>
          <a:xfrm>
            <a:off x="368489" y="1040166"/>
            <a:ext cx="6372231" cy="5324535"/>
          </a:xfrm>
          <a:prstGeom prst="rect">
            <a:avLst/>
          </a:prstGeom>
          <a:noFill/>
        </p:spPr>
        <p:txBody>
          <a:bodyPr wrap="square" rtlCol="0">
            <a:spAutoFit/>
          </a:bodyPr>
          <a:lstStyle/>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Efforts at containing the damage wrought by the Brown Tree Snake have involved institution of captive breeding programs for species that could be removed from the wild quickly enough.</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At present, captive breeding is underway for the Guam Rail, Guam Kingfisher and Marianas Crow.</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Efforts at controlling the Brown Tree Snake have involved researching the possibility of introducing a snake-specific disease, finding predators of the snake in its native range and introduction of snake-specific toxins.</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The latter approach has shown the most promise.  Experiments with acetaminophen placed in mouse carcasses has resulted in 100% snake mortality.</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However, the sheer number of snakes on Guam makes the implementation of such an effort daunting.</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76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C8DC-4431-4E2C-8FEB-4227B4ABA9A0}"/>
              </a:ext>
            </a:extLst>
          </p:cNvPr>
          <p:cNvSpPr>
            <a:spLocks noGrp="1"/>
          </p:cNvSpPr>
          <p:nvPr>
            <p:ph type="title"/>
          </p:nvPr>
        </p:nvSpPr>
        <p:spPr>
          <a:xfrm>
            <a:off x="2258811" y="84841"/>
            <a:ext cx="3021026" cy="840823"/>
          </a:xfrm>
        </p:spPr>
        <p:txBody>
          <a:bodyPr>
            <a:normAutofit/>
          </a:bodyPr>
          <a:lstStyle/>
          <a:p>
            <a:r>
              <a:rPr lang="en-US" sz="3600" dirty="0">
                <a:latin typeface="Times New Roman" panose="02020603050405020304" pitchFamily="18" charset="0"/>
                <a:cs typeface="Times New Roman" panose="02020603050405020304" pitchFamily="18" charset="0"/>
              </a:rPr>
              <a:t>Plant predators</a:t>
            </a:r>
          </a:p>
        </p:txBody>
      </p:sp>
      <p:pic>
        <p:nvPicPr>
          <p:cNvPr id="5" name="Content Placeholder 4">
            <a:extLst>
              <a:ext uri="{FF2B5EF4-FFF2-40B4-BE49-F238E27FC236}">
                <a16:creationId xmlns:a16="http://schemas.microsoft.com/office/drawing/2014/main" id="{5CC77399-D5FA-45A1-B7F7-EA0616C80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674550" y="1376303"/>
            <a:ext cx="6127750" cy="4105394"/>
          </a:xfrm>
        </p:spPr>
      </p:pic>
      <p:sp>
        <p:nvSpPr>
          <p:cNvPr id="6" name="TextBox 5">
            <a:extLst>
              <a:ext uri="{FF2B5EF4-FFF2-40B4-BE49-F238E27FC236}">
                <a16:creationId xmlns:a16="http://schemas.microsoft.com/office/drawing/2014/main" id="{E1F370EF-AD4A-4216-98CD-7EF3DDE71546}"/>
              </a:ext>
            </a:extLst>
          </p:cNvPr>
          <p:cNvSpPr txBox="1"/>
          <p:nvPr/>
        </p:nvSpPr>
        <p:spPr>
          <a:xfrm>
            <a:off x="182063" y="925664"/>
            <a:ext cx="7174521"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a:t>
            </a:r>
            <a:r>
              <a:rPr lang="en-US" sz="2000" i="1" dirty="0" err="1">
                <a:latin typeface="Times New Roman" panose="02020603050405020304" pitchFamily="18" charset="0"/>
                <a:cs typeface="Times New Roman" panose="02020603050405020304" pitchFamily="18" charset="0"/>
              </a:rPr>
              <a:t>Serianthes</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nelsonii</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(right)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 species has been uncommon since its discovery in the late 1800s.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As of 1994, 121 mature trees existed in 16 subpopulations on the island of Rota and one was on Guam.  Presently, 33 remain.  </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Some seedlings and saplings also occur, primarily on Rota, although reproduction is at present negligible. </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All occur only in native forest that grows on limestone-derived soil, although historically populations also occupied soil of volcanic origin.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Flowering and fruiting occurs mostly during the wet season in May-June, with seed dispersal poor, perhaps because of missing dispersal agents.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 principal cause of poor regeneration appears to be browsing by introduced Philippine Deer and feral pigs.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Like the rest of the flora, it evolved in isolation from ungulates, so has evolved no defenses against them.</a:t>
            </a:r>
          </a:p>
        </p:txBody>
      </p:sp>
    </p:spTree>
    <p:extLst>
      <p:ext uri="{BB962C8B-B14F-4D97-AF65-F5344CB8AC3E}">
        <p14:creationId xmlns:p14="http://schemas.microsoft.com/office/powerpoint/2010/main" val="199418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C8E2-8509-4AD7-8EEA-AF9FA7BFA66E}"/>
              </a:ext>
            </a:extLst>
          </p:cNvPr>
          <p:cNvSpPr>
            <a:spLocks noGrp="1"/>
          </p:cNvSpPr>
          <p:nvPr>
            <p:ph type="title"/>
          </p:nvPr>
        </p:nvSpPr>
        <p:spPr>
          <a:xfrm>
            <a:off x="1555653" y="30072"/>
            <a:ext cx="3719732" cy="667792"/>
          </a:xfrm>
        </p:spPr>
        <p:txBody>
          <a:bodyPr>
            <a:normAutofit/>
          </a:bodyPr>
          <a:lstStyle/>
          <a:p>
            <a:r>
              <a:rPr lang="en-US" sz="3600" i="1" dirty="0" err="1">
                <a:latin typeface="Times New Roman" panose="02020603050405020304" pitchFamily="18" charset="0"/>
                <a:cs typeface="Times New Roman" panose="02020603050405020304" pitchFamily="18" charset="0"/>
              </a:rPr>
              <a:t>Serianthes</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nelsonii</a:t>
            </a:r>
            <a:endParaRPr lang="en-US" sz="3600" i="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E004D87D-ADE4-4AB7-BDBA-3D6A9E04BC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4689" y="407964"/>
            <a:ext cx="4167097" cy="6086566"/>
          </a:xfrm>
        </p:spPr>
      </p:pic>
      <p:sp>
        <p:nvSpPr>
          <p:cNvPr id="6" name="TextBox 5">
            <a:extLst>
              <a:ext uri="{FF2B5EF4-FFF2-40B4-BE49-F238E27FC236}">
                <a16:creationId xmlns:a16="http://schemas.microsoft.com/office/drawing/2014/main" id="{8F4BF791-8349-46D3-811F-3DC978820723}"/>
              </a:ext>
            </a:extLst>
          </p:cNvPr>
          <p:cNvSpPr txBox="1"/>
          <p:nvPr/>
        </p:nvSpPr>
        <p:spPr>
          <a:xfrm>
            <a:off x="347742" y="697864"/>
            <a:ext cx="7276947" cy="5940088"/>
          </a:xfrm>
          <a:prstGeom prst="rect">
            <a:avLst/>
          </a:prstGeom>
          <a:noFill/>
        </p:spPr>
        <p:txBody>
          <a:bodyPr wrap="square" rtlCol="0">
            <a:spAutoFit/>
          </a:bodyPr>
          <a:lstStyle/>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A second cause is predation on foliage and roots by insects, including a number of introduced species.</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Infestations cause significant seedling losses in cultivated populations.</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A fungal pathogen also appears to be suppressing survival of seedlings on Guam.</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Wildfire, common in the savannah vegetation of volcanic soils, appear responsible for eliminating populations in these regions.</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Hence, both density-dependent and density-independent factors contribute to the species rarity.  The high elevation limestone forests of Rota (right) are the principal remaining refuge of the species.</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To date, treatment with pesticides had afforded only limited protection for seedlings.</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Propagation efforts are underway and techniques to improve germination are being tested.</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To date, wetting seeds for several months followed by drying them has yielded the highest percent germination.</a:t>
            </a:r>
          </a:p>
          <a:p>
            <a:pPr marL="0" lvl="1" indent="-457200">
              <a:buFont typeface="+mj-lt"/>
              <a:buAutoNum type="alphaLcPeriod" startAt="8"/>
            </a:pPr>
            <a:r>
              <a:rPr lang="en-US" sz="2000" dirty="0">
                <a:latin typeface="Times New Roman" panose="02020603050405020304" pitchFamily="18" charset="0"/>
                <a:cs typeface="Times New Roman" panose="02020603050405020304" pitchFamily="18" charset="0"/>
              </a:rPr>
              <a:t>Seedling planting with fencing to eliminate browsing and netting to eliminate insect pests is showing some success.</a:t>
            </a:r>
          </a:p>
        </p:txBody>
      </p:sp>
    </p:spTree>
    <p:extLst>
      <p:ext uri="{BB962C8B-B14F-4D97-AF65-F5344CB8AC3E}">
        <p14:creationId xmlns:p14="http://schemas.microsoft.com/office/powerpoint/2010/main" val="267856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0A99-C3FA-4AEF-B403-0735C8BB8DEB}"/>
              </a:ext>
            </a:extLst>
          </p:cNvPr>
          <p:cNvSpPr>
            <a:spLocks noGrp="1"/>
          </p:cNvSpPr>
          <p:nvPr>
            <p:ph type="title"/>
          </p:nvPr>
        </p:nvSpPr>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Islands</a:t>
            </a:r>
          </a:p>
        </p:txBody>
      </p:sp>
      <p:sp>
        <p:nvSpPr>
          <p:cNvPr id="3" name="Content Placeholder 2">
            <a:extLst>
              <a:ext uri="{FF2B5EF4-FFF2-40B4-BE49-F238E27FC236}">
                <a16:creationId xmlns:a16="http://schemas.microsoft.com/office/drawing/2014/main" id="{12B02A3F-1080-4F8E-A681-B646E994B452}"/>
              </a:ext>
            </a:extLst>
          </p:cNvPr>
          <p:cNvSpPr>
            <a:spLocks noGrp="1"/>
          </p:cNvSpPr>
          <p:nvPr>
            <p:ph idx="1"/>
          </p:nvPr>
        </p:nvSpPr>
        <p:spPr>
          <a:xfrm>
            <a:off x="838200" y="4128258"/>
            <a:ext cx="10515600" cy="2364617"/>
          </a:xfrm>
        </p:spPr>
        <p:txBody>
          <a:bodyPr>
            <a:normAutofit lnSpcReduction="10000"/>
          </a:bodyPr>
          <a:lstStyle/>
          <a:p>
            <a:pPr marL="0" indent="0">
              <a:buNone/>
            </a:pP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Mount Agung forms the substance and soul of the island of Bali.  It broods over the island at dawn, but then evaporates into tropical clouds until it again reveals itself in the sparkling stillness of another morning.  It is Saturn, the bringer of old age, and Neptune, the mystic.  It is placid, and verdant, and in an instant it is Mars, an inferno spewing rocks and toxic gas; a twin to its former neighbor Krakatoa.  Agung is the cataclysmic destructor, and yet its black volcanic earth gives life to a bewildering profusion of beings.  </a:t>
            </a:r>
          </a:p>
          <a:p>
            <a:pPr marL="0" indent="0">
              <a:buNone/>
            </a:pPr>
            <a:endParaRPr lang="en-US" dirty="0"/>
          </a:p>
        </p:txBody>
      </p:sp>
    </p:spTree>
    <p:extLst>
      <p:ext uri="{BB962C8B-B14F-4D97-AF65-F5344CB8AC3E}">
        <p14:creationId xmlns:p14="http://schemas.microsoft.com/office/powerpoint/2010/main" val="21961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3577-DEF3-45AA-A9A5-291EE82E2FBD}"/>
              </a:ext>
            </a:extLst>
          </p:cNvPr>
          <p:cNvSpPr>
            <a:spLocks noGrp="1"/>
          </p:cNvSpPr>
          <p:nvPr>
            <p:ph type="title"/>
          </p:nvPr>
        </p:nvSpPr>
        <p:spPr>
          <a:xfrm>
            <a:off x="838200" y="1181051"/>
            <a:ext cx="2481776" cy="1325563"/>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F25DCC0E-00CB-4BEC-94C4-D1711A93606E}"/>
              </a:ext>
            </a:extLst>
          </p:cNvPr>
          <p:cNvSpPr>
            <a:spLocks noGrp="1"/>
          </p:cNvSpPr>
          <p:nvPr>
            <p:ph idx="1"/>
          </p:nvPr>
        </p:nvSpPr>
        <p:spPr>
          <a:xfrm>
            <a:off x="838200" y="4121425"/>
            <a:ext cx="10515600" cy="2055537"/>
          </a:xfrm>
        </p:spPr>
        <p:txBody>
          <a:bodyPr/>
          <a:lstStyle/>
          <a:p>
            <a:r>
              <a:rPr lang="en-US" dirty="0">
                <a:solidFill>
                  <a:schemeClr val="bg1"/>
                </a:solidFill>
                <a:latin typeface="Times New Roman" panose="02020603050405020304" pitchFamily="18" charset="0"/>
                <a:cs typeface="Times New Roman" panose="02020603050405020304" pitchFamily="18" charset="0"/>
              </a:rPr>
              <a:t>Investigate the role of catastrophic events in population collapses and in pushing endangered populations into extinction.</a:t>
            </a:r>
          </a:p>
          <a:p>
            <a:r>
              <a:rPr lang="en-US" dirty="0">
                <a:solidFill>
                  <a:schemeClr val="bg1"/>
                </a:solidFill>
                <a:latin typeface="Times New Roman" panose="02020603050405020304" pitchFamily="18" charset="0"/>
                <a:cs typeface="Times New Roman" panose="02020603050405020304" pitchFamily="18" charset="0"/>
              </a:rPr>
              <a:t>Consider the role of invasive species in bringing about population declines and extinction.</a:t>
            </a:r>
          </a:p>
        </p:txBody>
      </p:sp>
    </p:spTree>
    <p:extLst>
      <p:ext uri="{BB962C8B-B14F-4D97-AF65-F5344CB8AC3E}">
        <p14:creationId xmlns:p14="http://schemas.microsoft.com/office/powerpoint/2010/main" val="398173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BBDC-9060-4354-884D-C665AA75F8B8}"/>
              </a:ext>
            </a:extLst>
          </p:cNvPr>
          <p:cNvSpPr>
            <a:spLocks noGrp="1"/>
          </p:cNvSpPr>
          <p:nvPr>
            <p:ph type="title"/>
          </p:nvPr>
        </p:nvSpPr>
        <p:spPr>
          <a:xfrm>
            <a:off x="1809669" y="182245"/>
            <a:ext cx="4001086" cy="734805"/>
          </a:xfrm>
        </p:spPr>
        <p:txBody>
          <a:bodyPr>
            <a:normAutofit/>
          </a:bodyPr>
          <a:lstStyle/>
          <a:p>
            <a:r>
              <a:rPr lang="en-US" sz="3600" dirty="0">
                <a:latin typeface="Times New Roman" panose="02020603050405020304" pitchFamily="18" charset="0"/>
                <a:cs typeface="Times New Roman" panose="02020603050405020304" pitchFamily="18" charset="0"/>
              </a:rPr>
              <a:t>Catastrophic Events</a:t>
            </a:r>
          </a:p>
        </p:txBody>
      </p:sp>
      <p:pic>
        <p:nvPicPr>
          <p:cNvPr id="5" name="Content Placeholder 4">
            <a:extLst>
              <a:ext uri="{FF2B5EF4-FFF2-40B4-BE49-F238E27FC236}">
                <a16:creationId xmlns:a16="http://schemas.microsoft.com/office/drawing/2014/main" id="{1A61AB1E-7A5E-4EDC-B9B9-36F3E915C7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3690" y="365125"/>
            <a:ext cx="4114273" cy="6127751"/>
          </a:xfrm>
        </p:spPr>
      </p:pic>
      <p:sp>
        <p:nvSpPr>
          <p:cNvPr id="3" name="TextBox 2">
            <a:extLst>
              <a:ext uri="{FF2B5EF4-FFF2-40B4-BE49-F238E27FC236}">
                <a16:creationId xmlns:a16="http://schemas.microsoft.com/office/drawing/2014/main" id="{4062E76C-A964-4897-84FB-32D727674990}"/>
              </a:ext>
            </a:extLst>
          </p:cNvPr>
          <p:cNvSpPr txBox="1"/>
          <p:nvPr/>
        </p:nvSpPr>
        <p:spPr>
          <a:xfrm>
            <a:off x="474037" y="1111348"/>
            <a:ext cx="6672351"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spores of </a:t>
            </a:r>
            <a:r>
              <a:rPr lang="en-US" sz="2000" i="1" dirty="0" err="1">
                <a:latin typeface="Times New Roman" panose="02020603050405020304" pitchFamily="18" charset="0"/>
                <a:cs typeface="Times New Roman" panose="02020603050405020304" pitchFamily="18" charset="0"/>
              </a:rPr>
              <a:t>Spaeropteris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species of tree ferns are wind-dispersed, so they can colonize even remote tropical Pacific islands.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in isolation in the northern Mariana Islands, they have speciated  into </a:t>
            </a:r>
            <a:r>
              <a:rPr lang="en-US" sz="2000" i="1" dirty="0">
                <a:latin typeface="Times New Roman" panose="02020603050405020304" pitchFamily="18" charset="0"/>
                <a:cs typeface="Times New Roman" panose="02020603050405020304" pitchFamily="18" charset="0"/>
              </a:rPr>
              <a:t>S. </a:t>
            </a:r>
            <a:r>
              <a:rPr lang="en-US" sz="2000" i="1" dirty="0" err="1">
                <a:latin typeface="Times New Roman" panose="02020603050405020304" pitchFamily="18" charset="0"/>
                <a:cs typeface="Times New Roman" panose="02020603050405020304" pitchFamily="18" charset="0"/>
              </a:rPr>
              <a:t>aramagensis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which occurs on volcanic soils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It is at the rim of the volcano at right (palm-like crowns) on the island of </a:t>
            </a:r>
            <a:r>
              <a:rPr lang="en-US" sz="2000" dirty="0" err="1">
                <a:latin typeface="Times New Roman" panose="02020603050405020304" pitchFamily="18" charset="0"/>
                <a:cs typeface="Times New Roman" panose="02020603050405020304" pitchFamily="18" charset="0"/>
              </a:rPr>
              <a:t>Anatahan</a:t>
            </a:r>
            <a:r>
              <a:rPr lang="en-US"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Its populations on these small, actively volcanic islands are largely undisturbed by human activity.  </a:t>
            </a:r>
            <a:r>
              <a:rPr lang="en-US" sz="2000" dirty="0" err="1">
                <a:latin typeface="Times New Roman" panose="02020603050405020304" pitchFamily="18" charset="0"/>
                <a:cs typeface="Times New Roman" panose="02020603050405020304" pitchFamily="18" charset="0"/>
              </a:rPr>
              <a:t>Anatahan</a:t>
            </a:r>
            <a:r>
              <a:rPr lang="en-US" sz="2000" dirty="0">
                <a:latin typeface="Times New Roman" panose="02020603050405020304" pitchFamily="18" charset="0"/>
                <a:cs typeface="Times New Roman" panose="02020603050405020304" pitchFamily="18" charset="0"/>
              </a:rPr>
              <a:t> has been uninhabited since 1990 when earthquake swarms began to occur.</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Hence, these populations appear to be secure even though small.</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they are vulnerable to </a:t>
            </a:r>
            <a:r>
              <a:rPr lang="en-US" sz="2000" dirty="0">
                <a:solidFill>
                  <a:srgbClr val="FF0000"/>
                </a:solidFill>
                <a:latin typeface="Times New Roman" panose="02020603050405020304" pitchFamily="18" charset="0"/>
                <a:cs typeface="Times New Roman" panose="02020603050405020304" pitchFamily="18" charset="0"/>
              </a:rPr>
              <a:t>density-independent </a:t>
            </a:r>
            <a:r>
              <a:rPr lang="en-US" sz="2000" dirty="0">
                <a:latin typeface="Times New Roman" panose="02020603050405020304" pitchFamily="18" charset="0"/>
                <a:cs typeface="Times New Roman" panose="02020603050405020304" pitchFamily="18" charset="0"/>
              </a:rPr>
              <a:t>events- those with population effects unrelated to population density.</a:t>
            </a:r>
          </a:p>
        </p:txBody>
      </p:sp>
    </p:spTree>
    <p:extLst>
      <p:ext uri="{BB962C8B-B14F-4D97-AF65-F5344CB8AC3E}">
        <p14:creationId xmlns:p14="http://schemas.microsoft.com/office/powerpoint/2010/main" val="694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D5A6-6C5E-4EF9-9BAD-683283AA9458}"/>
              </a:ext>
            </a:extLst>
          </p:cNvPr>
          <p:cNvSpPr>
            <a:spLocks noGrp="1"/>
          </p:cNvSpPr>
          <p:nvPr>
            <p:ph type="title"/>
          </p:nvPr>
        </p:nvSpPr>
        <p:spPr>
          <a:xfrm>
            <a:off x="753794" y="170173"/>
            <a:ext cx="5469835" cy="814318"/>
          </a:xfrm>
        </p:spPr>
        <p:txBody>
          <a:bodyPr>
            <a:normAutofit/>
          </a:bodyPr>
          <a:lstStyle/>
          <a:p>
            <a:r>
              <a:rPr lang="en-US" sz="3200" dirty="0">
                <a:latin typeface="Times New Roman" panose="02020603050405020304" pitchFamily="18" charset="0"/>
                <a:cs typeface="Times New Roman" panose="02020603050405020304" pitchFamily="18" charset="0"/>
              </a:rPr>
              <a:t>Catastrophic Events- continued</a:t>
            </a:r>
          </a:p>
        </p:txBody>
      </p:sp>
      <p:pic>
        <p:nvPicPr>
          <p:cNvPr id="5" name="Content Placeholder 4">
            <a:extLst>
              <a:ext uri="{FF2B5EF4-FFF2-40B4-BE49-F238E27FC236}">
                <a16:creationId xmlns:a16="http://schemas.microsoft.com/office/drawing/2014/main" id="{A0821EB6-5C25-4734-9ACA-E8B99CB61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3565" y="577332"/>
            <a:ext cx="5517579" cy="4591016"/>
          </a:xfrm>
        </p:spPr>
      </p:pic>
      <p:sp>
        <p:nvSpPr>
          <p:cNvPr id="3" name="TextBox 2">
            <a:extLst>
              <a:ext uri="{FF2B5EF4-FFF2-40B4-BE49-F238E27FC236}">
                <a16:creationId xmlns:a16="http://schemas.microsoft.com/office/drawing/2014/main" id="{79E5B824-D220-4C83-BF14-2861DBDF6D64}"/>
              </a:ext>
            </a:extLst>
          </p:cNvPr>
          <p:cNvSpPr txBox="1"/>
          <p:nvPr/>
        </p:nvSpPr>
        <p:spPr>
          <a:xfrm>
            <a:off x="313967" y="1216836"/>
            <a:ext cx="6179598"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previous image was taken in 1991; the image at right is of the same location after the 2003 eruption of the volcano.  Although a geologically young volcano, it had never erupted historically– i.e. it was a low probability event.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explosive eruption sterilized much of the island of life whether species were common or rare.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Hence, the population of </a:t>
            </a:r>
            <a:r>
              <a:rPr lang="en-US" sz="2000" i="1" dirty="0">
                <a:latin typeface="Times New Roman" panose="02020603050405020304" pitchFamily="18" charset="0"/>
                <a:cs typeface="Times New Roman" panose="02020603050405020304" pitchFamily="18" charset="0"/>
              </a:rPr>
              <a:t>S. </a:t>
            </a:r>
            <a:r>
              <a:rPr lang="en-US" sz="2000" i="1" dirty="0" err="1">
                <a:latin typeface="Times New Roman" panose="02020603050405020304" pitchFamily="18" charset="0"/>
                <a:cs typeface="Times New Roman" panose="02020603050405020304" pitchFamily="18" charset="0"/>
              </a:rPr>
              <a:t>aramagensis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became locally extinct without regard for its population size.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this instance, it seems likely that spores in the soil will still germinate and re-establish this population, but for k-selected species, such an event would likely result in permanent extinction.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Low probability or random events tend to become more important to the trajectories of small, isolated populations.  </a:t>
            </a:r>
          </a:p>
        </p:txBody>
      </p:sp>
      <p:sp>
        <p:nvSpPr>
          <p:cNvPr id="6" name="Rectangle 5">
            <a:extLst>
              <a:ext uri="{FF2B5EF4-FFF2-40B4-BE49-F238E27FC236}">
                <a16:creationId xmlns:a16="http://schemas.microsoft.com/office/drawing/2014/main" id="{84AB0436-3DD8-43FF-8FBD-CE59DE405D1D}"/>
              </a:ext>
            </a:extLst>
          </p:cNvPr>
          <p:cNvSpPr/>
          <p:nvPr/>
        </p:nvSpPr>
        <p:spPr>
          <a:xfrm>
            <a:off x="6361043" y="5474834"/>
            <a:ext cx="5650101" cy="1015663"/>
          </a:xfrm>
          <a:prstGeom prst="rect">
            <a:avLst/>
          </a:prstGeom>
        </p:spPr>
        <p:txBody>
          <a:bodyPr wrap="square">
            <a:spAutoFit/>
          </a:bodyPr>
          <a:lstStyle/>
          <a:p>
            <a:pPr marL="342900"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As we have seen, although not responsible for the rarity of the Heath Hen, they were largely responsible for its extinction.</a:t>
            </a:r>
            <a:endParaRPr lang="en-US" dirty="0"/>
          </a:p>
        </p:txBody>
      </p:sp>
    </p:spTree>
    <p:extLst>
      <p:ext uri="{BB962C8B-B14F-4D97-AF65-F5344CB8AC3E}">
        <p14:creationId xmlns:p14="http://schemas.microsoft.com/office/powerpoint/2010/main" val="24558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DCDF-80D2-4C69-9FBF-0CCB7A403B6D}"/>
              </a:ext>
            </a:extLst>
          </p:cNvPr>
          <p:cNvSpPr>
            <a:spLocks noGrp="1"/>
          </p:cNvSpPr>
          <p:nvPr>
            <p:ph type="title"/>
          </p:nvPr>
        </p:nvSpPr>
        <p:spPr>
          <a:xfrm>
            <a:off x="7051884" y="227145"/>
            <a:ext cx="4729017" cy="1111344"/>
          </a:xfrm>
        </p:spPr>
        <p:txBody>
          <a:bodyPr>
            <a:normAutofit/>
          </a:bodyPr>
          <a:lstStyle/>
          <a:p>
            <a:pPr algn="ctr"/>
            <a:r>
              <a:rPr lang="en-US" sz="3600" dirty="0">
                <a:latin typeface="Times New Roman" panose="02020603050405020304" pitchFamily="18" charset="0"/>
                <a:cs typeface="Times New Roman" panose="02020603050405020304" pitchFamily="18" charset="0"/>
              </a:rPr>
              <a:t>Recovery of </a:t>
            </a:r>
            <a:r>
              <a:rPr lang="en-US" sz="3600" dirty="0" err="1">
                <a:latin typeface="Times New Roman" panose="02020603050405020304" pitchFamily="18" charset="0"/>
                <a:cs typeface="Times New Roman" panose="02020603050405020304" pitchFamily="18" charset="0"/>
              </a:rPr>
              <a:t>Anatahan</a:t>
            </a:r>
            <a:r>
              <a:rPr lang="en-US" sz="3600" dirty="0">
                <a:latin typeface="Times New Roman" panose="02020603050405020304" pitchFamily="18" charset="0"/>
                <a:cs typeface="Times New Roman" panose="02020603050405020304" pitchFamily="18" charset="0"/>
              </a:rPr>
              <a:t> Vegetation</a:t>
            </a:r>
          </a:p>
        </p:txBody>
      </p:sp>
      <p:pic>
        <p:nvPicPr>
          <p:cNvPr id="7" name="Content Placeholder 6">
            <a:extLst>
              <a:ext uri="{FF2B5EF4-FFF2-40B4-BE49-F238E27FC236}">
                <a16:creationId xmlns:a16="http://schemas.microsoft.com/office/drawing/2014/main" id="{FA26EFED-A597-4A03-9D8C-509E40966C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6" y="3448298"/>
            <a:ext cx="6153751" cy="2847123"/>
          </a:xfrm>
        </p:spPr>
      </p:pic>
      <p:pic>
        <p:nvPicPr>
          <p:cNvPr id="9" name="Picture 8">
            <a:extLst>
              <a:ext uri="{FF2B5EF4-FFF2-40B4-BE49-F238E27FC236}">
                <a16:creationId xmlns:a16="http://schemas.microsoft.com/office/drawing/2014/main" id="{07FF603C-3EA3-400E-BD09-CC87C58F8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93" y="227145"/>
            <a:ext cx="6153748" cy="2847122"/>
          </a:xfrm>
          <a:prstGeom prst="rect">
            <a:avLst/>
          </a:prstGeom>
        </p:spPr>
      </p:pic>
      <p:sp>
        <p:nvSpPr>
          <p:cNvPr id="10" name="TextBox 9">
            <a:extLst>
              <a:ext uri="{FF2B5EF4-FFF2-40B4-BE49-F238E27FC236}">
                <a16:creationId xmlns:a16="http://schemas.microsoft.com/office/drawing/2014/main" id="{701994D3-9212-4D35-B5EA-531148CBB150}"/>
              </a:ext>
            </a:extLst>
          </p:cNvPr>
          <p:cNvSpPr txBox="1"/>
          <p:nvPr/>
        </p:nvSpPr>
        <p:spPr>
          <a:xfrm>
            <a:off x="3139160" y="3048188"/>
            <a:ext cx="69762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2005</a:t>
            </a:r>
          </a:p>
        </p:txBody>
      </p:sp>
      <p:sp>
        <p:nvSpPr>
          <p:cNvPr id="11" name="TextBox 10">
            <a:extLst>
              <a:ext uri="{FF2B5EF4-FFF2-40B4-BE49-F238E27FC236}">
                <a16:creationId xmlns:a16="http://schemas.microsoft.com/office/drawing/2014/main" id="{82EBC44F-3B29-4CA9-B079-00F772AABB88}"/>
              </a:ext>
            </a:extLst>
          </p:cNvPr>
          <p:cNvSpPr txBox="1"/>
          <p:nvPr/>
        </p:nvSpPr>
        <p:spPr>
          <a:xfrm>
            <a:off x="3132748" y="6269342"/>
            <a:ext cx="704039"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2014</a:t>
            </a:r>
          </a:p>
        </p:txBody>
      </p:sp>
      <p:pic>
        <p:nvPicPr>
          <p:cNvPr id="4" name="Picture 3">
            <a:extLst>
              <a:ext uri="{FF2B5EF4-FFF2-40B4-BE49-F238E27FC236}">
                <a16:creationId xmlns:a16="http://schemas.microsoft.com/office/drawing/2014/main" id="{677D1D5E-258C-4495-85DF-904664809426}"/>
              </a:ext>
            </a:extLst>
          </p:cNvPr>
          <p:cNvPicPr>
            <a:picLocks noChangeAspect="1"/>
          </p:cNvPicPr>
          <p:nvPr/>
        </p:nvPicPr>
        <p:blipFill rotWithShape="1">
          <a:blip r:embed="rId4">
            <a:extLst>
              <a:ext uri="{28A0092B-C50C-407E-A947-70E740481C1C}">
                <a14:useLocalDpi xmlns:a14="http://schemas.microsoft.com/office/drawing/2010/main" val="0"/>
              </a:ext>
            </a:extLst>
          </a:blip>
          <a:srcRect r="41501"/>
          <a:stretch/>
        </p:blipFill>
        <p:spPr>
          <a:xfrm>
            <a:off x="7540487" y="1338489"/>
            <a:ext cx="4144705" cy="4739152"/>
          </a:xfrm>
          <a:prstGeom prst="rect">
            <a:avLst/>
          </a:prstGeom>
        </p:spPr>
      </p:pic>
      <p:sp>
        <p:nvSpPr>
          <p:cNvPr id="5" name="TextBox 4">
            <a:extLst>
              <a:ext uri="{FF2B5EF4-FFF2-40B4-BE49-F238E27FC236}">
                <a16:creationId xmlns:a16="http://schemas.microsoft.com/office/drawing/2014/main" id="{BBC9A66A-2954-4D96-9C5B-BE01757EFA4F}"/>
              </a:ext>
            </a:extLst>
          </p:cNvPr>
          <p:cNvSpPr txBox="1"/>
          <p:nvPr/>
        </p:nvSpPr>
        <p:spPr>
          <a:xfrm>
            <a:off x="8712913" y="6115653"/>
            <a:ext cx="1967783"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Tree fern closeup</a:t>
            </a:r>
          </a:p>
        </p:txBody>
      </p:sp>
    </p:spTree>
    <p:extLst>
      <p:ext uri="{BB962C8B-B14F-4D97-AF65-F5344CB8AC3E}">
        <p14:creationId xmlns:p14="http://schemas.microsoft.com/office/powerpoint/2010/main" val="378176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7B19-4BD5-4752-83DD-25D5210EB963}"/>
              </a:ext>
            </a:extLst>
          </p:cNvPr>
          <p:cNvSpPr>
            <a:spLocks noGrp="1"/>
          </p:cNvSpPr>
          <p:nvPr>
            <p:ph type="title"/>
          </p:nvPr>
        </p:nvSpPr>
        <p:spPr>
          <a:xfrm>
            <a:off x="1149626" y="92419"/>
            <a:ext cx="4197626" cy="1325563"/>
          </a:xfrm>
        </p:spPr>
        <p:txBody>
          <a:bodyPr>
            <a:normAutofit/>
          </a:bodyPr>
          <a:lstStyle/>
          <a:p>
            <a:pPr algn="ctr"/>
            <a:r>
              <a:rPr lang="en-US" sz="3600" dirty="0">
                <a:latin typeface="Times New Roman" panose="02020603050405020304" pitchFamily="18" charset="0"/>
                <a:cs typeface="Times New Roman" panose="02020603050405020304" pitchFamily="18" charset="0"/>
              </a:rPr>
              <a:t>Density-independent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Effects</a:t>
            </a:r>
          </a:p>
        </p:txBody>
      </p:sp>
      <p:pic>
        <p:nvPicPr>
          <p:cNvPr id="6" name="Content Placeholder 5">
            <a:extLst>
              <a:ext uri="{FF2B5EF4-FFF2-40B4-BE49-F238E27FC236}">
                <a16:creationId xmlns:a16="http://schemas.microsoft.com/office/drawing/2014/main" id="{D8CFD489-BF03-4EF2-983F-F5B3605BBE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4771" y="491060"/>
            <a:ext cx="3768017" cy="4858728"/>
          </a:xfrm>
        </p:spPr>
      </p:pic>
      <p:sp>
        <p:nvSpPr>
          <p:cNvPr id="4" name="Rectangle 3">
            <a:extLst>
              <a:ext uri="{FF2B5EF4-FFF2-40B4-BE49-F238E27FC236}">
                <a16:creationId xmlns:a16="http://schemas.microsoft.com/office/drawing/2014/main" id="{2AE8379D-7B94-47C4-B042-8CA68C9F66A2}"/>
              </a:ext>
            </a:extLst>
          </p:cNvPr>
          <p:cNvSpPr/>
          <p:nvPr/>
        </p:nvSpPr>
        <p:spPr>
          <a:xfrm>
            <a:off x="400878" y="1417982"/>
            <a:ext cx="6267208" cy="4401205"/>
          </a:xfrm>
          <a:prstGeom prst="rect">
            <a:avLst/>
          </a:prstGeom>
        </p:spPr>
        <p:txBody>
          <a:bodyPr wrap="square">
            <a:spAutoFit/>
          </a:bodyPr>
          <a:lstStyle/>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Other examples of density-independent phenomena include fire, storms, extreme cold and extreme heat.</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Smooth Holly, </a:t>
            </a:r>
            <a:r>
              <a:rPr lang="en-US" sz="2000" i="1" dirty="0">
                <a:solidFill>
                  <a:prstClr val="black"/>
                </a:solidFill>
                <a:latin typeface="Times New Roman" panose="02020603050405020304" pitchFamily="18" charset="0"/>
                <a:cs typeface="Times New Roman" panose="02020603050405020304" pitchFamily="18" charset="0"/>
              </a:rPr>
              <a:t>Ilex glabra</a:t>
            </a:r>
            <a:r>
              <a:rPr lang="en-US" sz="2000" dirty="0">
                <a:solidFill>
                  <a:prstClr val="black"/>
                </a:solidFill>
                <a:latin typeface="Times New Roman" panose="02020603050405020304" pitchFamily="18" charset="0"/>
                <a:cs typeface="Times New Roman" panose="02020603050405020304" pitchFamily="18" charset="0"/>
              </a:rPr>
              <a:t>, is a  common shrubby species of the southeastern coastal plain that grows rarely in coastal New England.  </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Its distribution is limited by winter low temperatures.  Hence, its populations are limited by density-independent effects. </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 number of plant species have their ranges limited by such factors, including some listed by states as being rare within their borders.</a:t>
            </a:r>
          </a:p>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Even winter distributions of birds have been demonstrated to have their northern range limits determined in large part by winter temperatures.</a:t>
            </a:r>
          </a:p>
        </p:txBody>
      </p:sp>
      <p:sp>
        <p:nvSpPr>
          <p:cNvPr id="7" name="TextBox 6">
            <a:extLst>
              <a:ext uri="{FF2B5EF4-FFF2-40B4-BE49-F238E27FC236}">
                <a16:creationId xmlns:a16="http://schemas.microsoft.com/office/drawing/2014/main" id="{4569B816-0DC5-4BA4-9755-254506E46FAE}"/>
              </a:ext>
            </a:extLst>
          </p:cNvPr>
          <p:cNvSpPr txBox="1"/>
          <p:nvPr/>
        </p:nvSpPr>
        <p:spPr>
          <a:xfrm>
            <a:off x="7166441" y="5520089"/>
            <a:ext cx="4624679"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Smooth Holly is rare in extreme southeastern Connecticut.  It is more widespread in coastal Rhode Island.</a:t>
            </a:r>
          </a:p>
        </p:txBody>
      </p:sp>
    </p:spTree>
    <p:extLst>
      <p:ext uri="{BB962C8B-B14F-4D97-AF65-F5344CB8AC3E}">
        <p14:creationId xmlns:p14="http://schemas.microsoft.com/office/powerpoint/2010/main" val="56539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0B2D-D99B-4193-BF13-A787E2968114}"/>
              </a:ext>
            </a:extLst>
          </p:cNvPr>
          <p:cNvSpPr>
            <a:spLocks noGrp="1"/>
          </p:cNvSpPr>
          <p:nvPr>
            <p:ph type="title"/>
          </p:nvPr>
        </p:nvSpPr>
        <p:spPr>
          <a:xfrm>
            <a:off x="1651028" y="77881"/>
            <a:ext cx="3415748" cy="969041"/>
          </a:xfrm>
        </p:spPr>
        <p:txBody>
          <a:bodyPr>
            <a:normAutofit/>
          </a:bodyPr>
          <a:lstStyle/>
          <a:p>
            <a:r>
              <a:rPr lang="en-US" sz="3600" dirty="0">
                <a:latin typeface="Times New Roman" panose="02020603050405020304" pitchFamily="18" charset="0"/>
                <a:cs typeface="Times New Roman" panose="02020603050405020304" pitchFamily="18" charset="0"/>
              </a:rPr>
              <a:t>Invasive Species</a:t>
            </a:r>
          </a:p>
        </p:txBody>
      </p:sp>
      <p:pic>
        <p:nvPicPr>
          <p:cNvPr id="5" name="Content Placeholder 4">
            <a:extLst>
              <a:ext uri="{FF2B5EF4-FFF2-40B4-BE49-F238E27FC236}">
                <a16:creationId xmlns:a16="http://schemas.microsoft.com/office/drawing/2014/main" id="{ADFFDBC3-675F-45EC-BF5D-C24E539CF2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529" y="1211870"/>
            <a:ext cx="5944800" cy="3926427"/>
          </a:xfrm>
        </p:spPr>
      </p:pic>
      <p:sp>
        <p:nvSpPr>
          <p:cNvPr id="3" name="TextBox 2">
            <a:extLst>
              <a:ext uri="{FF2B5EF4-FFF2-40B4-BE49-F238E27FC236}">
                <a16:creationId xmlns:a16="http://schemas.microsoft.com/office/drawing/2014/main" id="{5F6511B1-1B87-432E-B720-751DF6A1AD58}"/>
              </a:ext>
            </a:extLst>
          </p:cNvPr>
          <p:cNvSpPr txBox="1"/>
          <p:nvPr/>
        </p:nvSpPr>
        <p:spPr>
          <a:xfrm>
            <a:off x="6331302" y="539091"/>
            <a:ext cx="5612169"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species are introduced into a new environment, they often leave their  predators, competitors and diseases behind.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 a consequence, they may experience exponential growth and overwhelm native communities in effects that are </a:t>
            </a:r>
            <a:r>
              <a:rPr lang="en-US" sz="2000" dirty="0">
                <a:solidFill>
                  <a:srgbClr val="FF0000"/>
                </a:solidFill>
                <a:latin typeface="Times New Roman" panose="02020603050405020304" pitchFamily="18" charset="0"/>
                <a:cs typeface="Times New Roman" panose="02020603050405020304" pitchFamily="18" charset="0"/>
              </a:rPr>
              <a:t>density-dependent</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Eurasian Common Reed, </a:t>
            </a:r>
            <a:r>
              <a:rPr lang="en-US" sz="2000" i="1" dirty="0">
                <a:latin typeface="Times New Roman" panose="02020603050405020304" pitchFamily="18" charset="0"/>
                <a:cs typeface="Times New Roman" panose="02020603050405020304" pitchFamily="18" charset="0"/>
              </a:rPr>
              <a:t>Phragmites </a:t>
            </a:r>
            <a:r>
              <a:rPr lang="en-US" sz="2000" i="1" dirty="0" err="1">
                <a:latin typeface="Times New Roman" panose="02020603050405020304" pitchFamily="18" charset="0"/>
                <a:cs typeface="Times New Roman" panose="02020603050405020304" pitchFamily="18" charset="0"/>
              </a:rPr>
              <a:t>australis</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an example that has displaced native marsh communities in North America.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the Connecticut River.</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Although a native subspecies had been found in sediment cores, the Eurasian form is a much more aggressive competitor and rapidly displaces native vegetation.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High water salinity reduces its invasiveness and it tends not to replace salt marsh grasses (</a:t>
            </a:r>
            <a:r>
              <a:rPr lang="en-US" sz="2000" i="1" dirty="0">
                <a:latin typeface="Times New Roman" panose="02020603050405020304" pitchFamily="18" charset="0"/>
                <a:cs typeface="Times New Roman" panose="02020603050405020304" pitchFamily="18" charset="0"/>
              </a:rPr>
              <a:t>Spartina</a:t>
            </a:r>
            <a:r>
              <a:rPr lang="en-US" sz="2000" dirty="0">
                <a:latin typeface="Times New Roman" panose="02020603050405020304" pitchFamily="18" charset="0"/>
                <a:cs typeface="Times New Roman" panose="02020603050405020304" pitchFamily="18" charset="0"/>
              </a:rPr>
              <a:t>), but it overwhelms cattail (</a:t>
            </a:r>
            <a:r>
              <a:rPr lang="en-US" sz="2000" i="1" dirty="0">
                <a:latin typeface="Times New Roman" panose="02020603050405020304" pitchFamily="18" charset="0"/>
                <a:cs typeface="Times New Roman" panose="02020603050405020304" pitchFamily="18" charset="0"/>
              </a:rPr>
              <a:t>Typha</a:t>
            </a:r>
            <a:r>
              <a:rPr lang="en-US" sz="2000" dirty="0">
                <a:latin typeface="Times New Roman" panose="02020603050405020304" pitchFamily="18" charset="0"/>
                <a:cs typeface="Times New Roman" panose="02020603050405020304" pitchFamily="18" charset="0"/>
              </a:rPr>
              <a:t>) communities in more brackish upriver portions of the river.</a:t>
            </a:r>
          </a:p>
        </p:txBody>
      </p:sp>
      <p:sp>
        <p:nvSpPr>
          <p:cNvPr id="6" name="TextBox 5">
            <a:extLst>
              <a:ext uri="{FF2B5EF4-FFF2-40B4-BE49-F238E27FC236}">
                <a16:creationId xmlns:a16="http://schemas.microsoft.com/office/drawing/2014/main" id="{AF384F01-40D5-4B21-B31F-253D3C25AD72}"/>
              </a:ext>
            </a:extLst>
          </p:cNvPr>
          <p:cNvSpPr txBox="1"/>
          <p:nvPr/>
        </p:nvSpPr>
        <p:spPr>
          <a:xfrm>
            <a:off x="386502" y="5303246"/>
            <a:ext cx="5944800" cy="1015663"/>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Phragmites</a:t>
            </a:r>
            <a:r>
              <a:rPr lang="en-US" sz="2000" dirty="0">
                <a:latin typeface="Times New Roman" panose="02020603050405020304" pitchFamily="18" charset="0"/>
                <a:cs typeface="Times New Roman" panose="02020603050405020304" pitchFamily="18" charset="0"/>
              </a:rPr>
              <a:t> has largely taken over the brackish Upper Island marsh along the lower Connecticut River in Lyme, CT.</a:t>
            </a:r>
          </a:p>
        </p:txBody>
      </p:sp>
    </p:spTree>
    <p:extLst>
      <p:ext uri="{BB962C8B-B14F-4D97-AF65-F5344CB8AC3E}">
        <p14:creationId xmlns:p14="http://schemas.microsoft.com/office/powerpoint/2010/main" val="245462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AA9C-E786-45FC-8DAF-44BDED93B250}"/>
              </a:ext>
            </a:extLst>
          </p:cNvPr>
          <p:cNvSpPr>
            <a:spLocks noGrp="1"/>
          </p:cNvSpPr>
          <p:nvPr>
            <p:ph type="title"/>
          </p:nvPr>
        </p:nvSpPr>
        <p:spPr>
          <a:xfrm>
            <a:off x="838199" y="66759"/>
            <a:ext cx="10515600" cy="1325563"/>
          </a:xfrm>
        </p:spPr>
        <p:txBody>
          <a:bodyPr>
            <a:normAutofit/>
          </a:bodyPr>
          <a:lstStyle/>
          <a:p>
            <a:pPr algn="ctr"/>
            <a:r>
              <a:rPr lang="en-US" sz="3200" dirty="0">
                <a:latin typeface="Times New Roman" panose="02020603050405020304" pitchFamily="18" charset="0"/>
                <a:cs typeface="Times New Roman" panose="02020603050405020304" pitchFamily="18" charset="0"/>
              </a:rPr>
              <a:t>Invasion of </a:t>
            </a:r>
            <a:r>
              <a:rPr lang="en-US" sz="3200" i="1" dirty="0">
                <a:latin typeface="Times New Roman" panose="02020603050405020304" pitchFamily="18" charset="0"/>
                <a:cs typeface="Times New Roman" panose="02020603050405020304" pitchFamily="18" charset="0"/>
              </a:rPr>
              <a:t>Phragmites </a:t>
            </a:r>
            <a:r>
              <a:rPr lang="en-US" sz="3200" i="1" dirty="0" err="1">
                <a:latin typeface="Times New Roman" panose="02020603050405020304" pitchFamily="18" charset="0"/>
                <a:cs typeface="Times New Roman" panose="02020603050405020304" pitchFamily="18" charset="0"/>
              </a:rPr>
              <a:t>communis</a:t>
            </a:r>
            <a:r>
              <a:rPr lang="en-US" sz="3200" dirty="0">
                <a:latin typeface="Times New Roman" panose="02020603050405020304" pitchFamily="18" charset="0"/>
                <a:cs typeface="Times New Roman" panose="02020603050405020304" pitchFamily="18" charset="0"/>
              </a:rPr>
              <a:t> into a </a:t>
            </a:r>
            <a:r>
              <a:rPr lang="en-US" sz="3200" i="1" dirty="0">
                <a:latin typeface="Times New Roman" panose="02020603050405020304" pitchFamily="18" charset="0"/>
                <a:cs typeface="Times New Roman" panose="02020603050405020304" pitchFamily="18" charset="0"/>
              </a:rPr>
              <a:t>Typha angustifolia </a:t>
            </a:r>
            <a:r>
              <a:rPr lang="en-US" sz="3200" dirty="0">
                <a:latin typeface="Times New Roman" panose="02020603050405020304" pitchFamily="18" charset="0"/>
                <a:cs typeface="Times New Roman" panose="02020603050405020304" pitchFamily="18" charset="0"/>
              </a:rPr>
              <a:t>Community</a:t>
            </a:r>
          </a:p>
        </p:txBody>
      </p:sp>
      <p:pic>
        <p:nvPicPr>
          <p:cNvPr id="5" name="Content Placeholder 4">
            <a:extLst>
              <a:ext uri="{FF2B5EF4-FFF2-40B4-BE49-F238E27FC236}">
                <a16:creationId xmlns:a16="http://schemas.microsoft.com/office/drawing/2014/main" id="{6796BE0D-4DE2-42D3-A4E7-5D303ACF7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265511"/>
            <a:ext cx="4618609" cy="4326978"/>
          </a:xfrm>
        </p:spPr>
      </p:pic>
      <p:pic>
        <p:nvPicPr>
          <p:cNvPr id="7" name="Picture 6">
            <a:extLst>
              <a:ext uri="{FF2B5EF4-FFF2-40B4-BE49-F238E27FC236}">
                <a16:creationId xmlns:a16="http://schemas.microsoft.com/office/drawing/2014/main" id="{608CEDBD-D67A-4756-B061-FFFD43911C6B}"/>
              </a:ext>
            </a:extLst>
          </p:cNvPr>
          <p:cNvPicPr>
            <a:picLocks noChangeAspect="1"/>
          </p:cNvPicPr>
          <p:nvPr/>
        </p:nvPicPr>
        <p:blipFill rotWithShape="1">
          <a:blip r:embed="rId3">
            <a:extLst>
              <a:ext uri="{28A0092B-C50C-407E-A947-70E740481C1C}">
                <a14:useLocalDpi xmlns:a14="http://schemas.microsoft.com/office/drawing/2010/main" val="0"/>
              </a:ext>
            </a:extLst>
          </a:blip>
          <a:srcRect l="25278" t="2807" r="17621" b="19109"/>
          <a:stretch/>
        </p:blipFill>
        <p:spPr>
          <a:xfrm>
            <a:off x="6583679" y="1265511"/>
            <a:ext cx="4770120" cy="4326978"/>
          </a:xfrm>
          <a:prstGeom prst="rect">
            <a:avLst/>
          </a:prstGeom>
        </p:spPr>
      </p:pic>
      <p:sp>
        <p:nvSpPr>
          <p:cNvPr id="8" name="TextBox 7">
            <a:extLst>
              <a:ext uri="{FF2B5EF4-FFF2-40B4-BE49-F238E27FC236}">
                <a16:creationId xmlns:a16="http://schemas.microsoft.com/office/drawing/2014/main" id="{F2ECAF89-F535-4182-AA4B-328DB557EEA2}"/>
              </a:ext>
            </a:extLst>
          </p:cNvPr>
          <p:cNvSpPr txBox="1"/>
          <p:nvPr/>
        </p:nvSpPr>
        <p:spPr>
          <a:xfrm>
            <a:off x="838199" y="5699129"/>
            <a:ext cx="445800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Upper Island marsh, Lyme, CT, 1974: all </a:t>
            </a:r>
            <a:r>
              <a:rPr lang="en-US" sz="2000" i="1" dirty="0">
                <a:latin typeface="Times New Roman" panose="02020603050405020304" pitchFamily="18" charset="0"/>
                <a:cs typeface="Times New Roman" panose="02020603050405020304" pitchFamily="18" charset="0"/>
              </a:rPr>
              <a:t>Typha</a:t>
            </a:r>
            <a:r>
              <a:rPr lang="en-US" sz="2000" dirty="0">
                <a:latin typeface="Times New Roman" panose="02020603050405020304" pitchFamily="18" charset="0"/>
                <a:cs typeface="Times New Roman" panose="02020603050405020304" pitchFamily="18" charset="0"/>
              </a:rPr>
              <a:t> adjacent to </a:t>
            </a:r>
            <a:r>
              <a:rPr lang="en-US" sz="2000" i="1" dirty="0">
                <a:latin typeface="Times New Roman" panose="02020603050405020304" pitchFamily="18" charset="0"/>
                <a:cs typeface="Times New Roman" panose="02020603050405020304" pitchFamily="18" charset="0"/>
              </a:rPr>
              <a:t>Spartina</a:t>
            </a:r>
            <a:r>
              <a:rPr lang="en-US" sz="2000" dirty="0">
                <a:latin typeface="Times New Roman" panose="02020603050405020304" pitchFamily="18" charset="0"/>
                <a:cs typeface="Times New Roman" panose="02020603050405020304" pitchFamily="18" charset="0"/>
              </a:rPr>
              <a:t> community.</a:t>
            </a:r>
          </a:p>
        </p:txBody>
      </p:sp>
      <p:sp>
        <p:nvSpPr>
          <p:cNvPr id="9" name="Rectangle 8">
            <a:extLst>
              <a:ext uri="{FF2B5EF4-FFF2-40B4-BE49-F238E27FC236}">
                <a16:creationId xmlns:a16="http://schemas.microsoft.com/office/drawing/2014/main" id="{2798C559-7205-4992-B3BF-4CCD81BC795A}"/>
              </a:ext>
            </a:extLst>
          </p:cNvPr>
          <p:cNvSpPr/>
          <p:nvPr/>
        </p:nvSpPr>
        <p:spPr>
          <a:xfrm>
            <a:off x="6583679" y="5699129"/>
            <a:ext cx="4770120" cy="707886"/>
          </a:xfrm>
          <a:prstGeom prst="rect">
            <a:avLst/>
          </a:prstGeom>
        </p:spPr>
        <p:txBody>
          <a:bodyPr wrap="square">
            <a:spAutoFit/>
          </a:bodyPr>
          <a:lstStyle/>
          <a:p>
            <a:pPr lvl="0"/>
            <a:r>
              <a:rPr lang="en-US" sz="2000" dirty="0">
                <a:solidFill>
                  <a:prstClr val="black"/>
                </a:solidFill>
                <a:latin typeface="Times New Roman" panose="02020603050405020304" pitchFamily="18" charset="0"/>
                <a:cs typeface="Times New Roman" panose="02020603050405020304" pitchFamily="18" charset="0"/>
              </a:rPr>
              <a:t>Nearly the same location, 1987: all </a:t>
            </a:r>
            <a:r>
              <a:rPr lang="en-US" sz="2000" i="1" dirty="0">
                <a:solidFill>
                  <a:prstClr val="black"/>
                </a:solidFill>
                <a:latin typeface="Times New Roman" panose="02020603050405020304" pitchFamily="18" charset="0"/>
                <a:cs typeface="Times New Roman" panose="02020603050405020304" pitchFamily="18" charset="0"/>
              </a:rPr>
              <a:t>Phragmites</a:t>
            </a:r>
            <a:r>
              <a:rPr lang="en-US" sz="2000" dirty="0">
                <a:solidFill>
                  <a:prstClr val="black"/>
                </a:solidFill>
                <a:latin typeface="Times New Roman" panose="02020603050405020304" pitchFamily="18" charset="0"/>
                <a:cs typeface="Times New Roman" panose="02020603050405020304" pitchFamily="18" charset="0"/>
              </a:rPr>
              <a:t> adjacent to </a:t>
            </a:r>
            <a:r>
              <a:rPr lang="en-US" sz="2000" i="1" dirty="0">
                <a:solidFill>
                  <a:prstClr val="black"/>
                </a:solidFill>
                <a:latin typeface="Times New Roman" panose="02020603050405020304" pitchFamily="18" charset="0"/>
                <a:cs typeface="Times New Roman" panose="02020603050405020304" pitchFamily="18" charset="0"/>
              </a:rPr>
              <a:t>Spartina</a:t>
            </a:r>
            <a:r>
              <a:rPr lang="en-US" sz="2000" dirty="0">
                <a:solidFill>
                  <a:prstClr val="black"/>
                </a:solidFill>
                <a:latin typeface="Times New Roman" panose="02020603050405020304" pitchFamily="18" charset="0"/>
                <a:cs typeface="Times New Roman" panose="02020603050405020304" pitchFamily="18" charset="0"/>
              </a:rPr>
              <a:t> community</a:t>
            </a:r>
          </a:p>
        </p:txBody>
      </p:sp>
    </p:spTree>
    <p:extLst>
      <p:ext uri="{BB962C8B-B14F-4D97-AF65-F5344CB8AC3E}">
        <p14:creationId xmlns:p14="http://schemas.microsoft.com/office/powerpoint/2010/main" val="16384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1867</Words>
  <Application>Microsoft Office PowerPoint</Application>
  <PresentationFormat>Widescreen</PresentationFormat>
  <Paragraphs>101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Density-dependent and Density-independent Events</vt:lpstr>
      <vt:lpstr>Excerpt from Islands</vt:lpstr>
      <vt:lpstr>Objectives</vt:lpstr>
      <vt:lpstr>Catastrophic Events</vt:lpstr>
      <vt:lpstr>Catastrophic Events- continued</vt:lpstr>
      <vt:lpstr>Recovery of Anatahan Vegetation</vt:lpstr>
      <vt:lpstr>Density-independent  Effects</vt:lpstr>
      <vt:lpstr>Invasive Species</vt:lpstr>
      <vt:lpstr>Invasion of Phragmites communis into a Typha angustifolia Community</vt:lpstr>
      <vt:lpstr>Freshwater Communities</vt:lpstr>
      <vt:lpstr>Effects on Wildlife</vt:lpstr>
      <vt:lpstr>Introduced Competitors</vt:lpstr>
      <vt:lpstr>Introduced Predators</vt:lpstr>
      <vt:lpstr>Control Efforts</vt:lpstr>
      <vt:lpstr>Plant predators</vt:lpstr>
      <vt:lpstr>Serianthes nelsonii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Density-dependent and Density-independent Events</dc:title>
  <dc:creator>Robert Craig</dc:creator>
  <cp:lastModifiedBy>Robert Craig</cp:lastModifiedBy>
  <cp:revision>66</cp:revision>
  <dcterms:created xsi:type="dcterms:W3CDTF">2019-03-03T21:21:21Z</dcterms:created>
  <dcterms:modified xsi:type="dcterms:W3CDTF">2020-01-19T21:21:14Z</dcterms:modified>
</cp:coreProperties>
</file>